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60" r:id="rId3"/>
    <p:sldId id="261"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p:restoredTop sz="94660"/>
  </p:normalViewPr>
  <p:slideViewPr>
    <p:cSldViewPr>
      <p:cViewPr varScale="1">
        <p:scale>
          <a:sx n="73" d="100"/>
          <a:sy n="73" d="100"/>
        </p:scale>
        <p:origin x="-82"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D46AAE-A051-4B23-9444-7A66A5F8BEA6}" type="datetimeFigureOut">
              <a:rPr lang="fr-FR" smtClean="0"/>
              <a:pPr/>
              <a:t>21/02/2012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3B850E-D2FE-48CB-B95A-F4FD5985F92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B3B850E-D2FE-48CB-B95A-F4FD5985F920}"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B3B850E-D2FE-48CB-B95A-F4FD5985F920}"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0B3B850E-D2FE-48CB-B95A-F4FD5985F920}"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657BB7E2-B955-4DCF-B0DC-598FE99F2FB4}" type="datetime1">
              <a:rPr lang="fr-FR" smtClean="0"/>
              <a:t>21/02/2012</a:t>
            </a:fld>
            <a:endParaRPr lang="fr-BE"/>
          </a:p>
        </p:txBody>
      </p:sp>
      <p:sp>
        <p:nvSpPr>
          <p:cNvPr id="5" name="Espace réservé du pied de page 4"/>
          <p:cNvSpPr>
            <a:spLocks noGrp="1"/>
          </p:cNvSpPr>
          <p:nvPr>
            <p:ph type="ftr" sz="quarter" idx="11"/>
          </p:nvPr>
        </p:nvSpPr>
        <p:spPr/>
        <p:txBody>
          <a:bodyPr/>
          <a:lstStyle/>
          <a:p>
            <a:r>
              <a:rPr lang="fr-FR" smtClean="0"/>
              <a:t>Le litige - accroche - Mireille Laborie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F99ABB9-0ECC-4DF2-8881-DB9C171ABFC9}" type="datetime1">
              <a:rPr lang="fr-FR" smtClean="0"/>
              <a:t>21/02/2012</a:t>
            </a:fld>
            <a:endParaRPr lang="fr-BE"/>
          </a:p>
        </p:txBody>
      </p:sp>
      <p:sp>
        <p:nvSpPr>
          <p:cNvPr id="5" name="Espace réservé du pied de page 4"/>
          <p:cNvSpPr>
            <a:spLocks noGrp="1"/>
          </p:cNvSpPr>
          <p:nvPr>
            <p:ph type="ftr" sz="quarter" idx="11"/>
          </p:nvPr>
        </p:nvSpPr>
        <p:spPr/>
        <p:txBody>
          <a:bodyPr/>
          <a:lstStyle/>
          <a:p>
            <a:r>
              <a:rPr lang="fr-FR" smtClean="0"/>
              <a:t>Le litige - accroche - Mireille Laborie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7A39377A-B560-4822-B275-AC52090B1FB9}" type="datetime1">
              <a:rPr lang="fr-FR" smtClean="0"/>
              <a:t>21/02/2012</a:t>
            </a:fld>
            <a:endParaRPr lang="fr-BE"/>
          </a:p>
        </p:txBody>
      </p:sp>
      <p:sp>
        <p:nvSpPr>
          <p:cNvPr id="5" name="Espace réservé du pied de page 4"/>
          <p:cNvSpPr>
            <a:spLocks noGrp="1"/>
          </p:cNvSpPr>
          <p:nvPr>
            <p:ph type="ftr" sz="quarter" idx="11"/>
          </p:nvPr>
        </p:nvSpPr>
        <p:spPr/>
        <p:txBody>
          <a:bodyPr/>
          <a:lstStyle/>
          <a:p>
            <a:r>
              <a:rPr lang="fr-FR" smtClean="0"/>
              <a:t>Le litige - accroche - Mireille Laborie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F1A3E44-DCE1-4524-BDE3-AA49322822E7}" type="datetime1">
              <a:rPr lang="fr-FR" smtClean="0"/>
              <a:t>21/02/2012</a:t>
            </a:fld>
            <a:endParaRPr lang="fr-BE"/>
          </a:p>
        </p:txBody>
      </p:sp>
      <p:sp>
        <p:nvSpPr>
          <p:cNvPr id="5" name="Espace réservé du pied de page 4"/>
          <p:cNvSpPr>
            <a:spLocks noGrp="1"/>
          </p:cNvSpPr>
          <p:nvPr>
            <p:ph type="ftr" sz="quarter" idx="11"/>
          </p:nvPr>
        </p:nvSpPr>
        <p:spPr/>
        <p:txBody>
          <a:bodyPr/>
          <a:lstStyle/>
          <a:p>
            <a:r>
              <a:rPr lang="fr-FR" smtClean="0"/>
              <a:t>Le litige - accroche - Mireille Laborie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8DAA3DB-B298-4344-B7E3-6D58772E9F37}" type="datetime1">
              <a:rPr lang="fr-FR" smtClean="0"/>
              <a:t>21/02/2012</a:t>
            </a:fld>
            <a:endParaRPr lang="fr-BE"/>
          </a:p>
        </p:txBody>
      </p:sp>
      <p:sp>
        <p:nvSpPr>
          <p:cNvPr id="5" name="Espace réservé du pied de page 4"/>
          <p:cNvSpPr>
            <a:spLocks noGrp="1"/>
          </p:cNvSpPr>
          <p:nvPr>
            <p:ph type="ftr" sz="quarter" idx="11"/>
          </p:nvPr>
        </p:nvSpPr>
        <p:spPr/>
        <p:txBody>
          <a:bodyPr/>
          <a:lstStyle/>
          <a:p>
            <a:r>
              <a:rPr lang="fr-FR" smtClean="0"/>
              <a:t>Le litige - accroche - Mireille Laborie</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DB8FBD68-0F68-42B8-A059-112B73B0CDD4}" type="datetime1">
              <a:rPr lang="fr-FR" smtClean="0"/>
              <a:t>21/02/2012</a:t>
            </a:fld>
            <a:endParaRPr lang="fr-BE"/>
          </a:p>
        </p:txBody>
      </p:sp>
      <p:sp>
        <p:nvSpPr>
          <p:cNvPr id="6" name="Espace réservé du pied de page 5"/>
          <p:cNvSpPr>
            <a:spLocks noGrp="1"/>
          </p:cNvSpPr>
          <p:nvPr>
            <p:ph type="ftr" sz="quarter" idx="11"/>
          </p:nvPr>
        </p:nvSpPr>
        <p:spPr/>
        <p:txBody>
          <a:bodyPr/>
          <a:lstStyle/>
          <a:p>
            <a:r>
              <a:rPr lang="fr-FR" smtClean="0"/>
              <a:t>Le litige - accroche - Mireille Laborie</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1C99B4D1-7DFC-4513-81D2-6952327C238C}" type="datetime1">
              <a:rPr lang="fr-FR" smtClean="0"/>
              <a:t>21/02/2012</a:t>
            </a:fld>
            <a:endParaRPr lang="fr-BE"/>
          </a:p>
        </p:txBody>
      </p:sp>
      <p:sp>
        <p:nvSpPr>
          <p:cNvPr id="8" name="Espace réservé du pied de page 7"/>
          <p:cNvSpPr>
            <a:spLocks noGrp="1"/>
          </p:cNvSpPr>
          <p:nvPr>
            <p:ph type="ftr" sz="quarter" idx="11"/>
          </p:nvPr>
        </p:nvSpPr>
        <p:spPr/>
        <p:txBody>
          <a:bodyPr/>
          <a:lstStyle/>
          <a:p>
            <a:r>
              <a:rPr lang="fr-FR" smtClean="0"/>
              <a:t>Le litige - accroche - Mireille Laborie</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F1516DB-7056-472A-8691-D23B6172AFC5}" type="datetime1">
              <a:rPr lang="fr-FR" smtClean="0"/>
              <a:t>21/02/2012</a:t>
            </a:fld>
            <a:endParaRPr lang="fr-BE"/>
          </a:p>
        </p:txBody>
      </p:sp>
      <p:sp>
        <p:nvSpPr>
          <p:cNvPr id="4" name="Espace réservé du pied de page 3"/>
          <p:cNvSpPr>
            <a:spLocks noGrp="1"/>
          </p:cNvSpPr>
          <p:nvPr>
            <p:ph type="ftr" sz="quarter" idx="11"/>
          </p:nvPr>
        </p:nvSpPr>
        <p:spPr/>
        <p:txBody>
          <a:bodyPr/>
          <a:lstStyle/>
          <a:p>
            <a:r>
              <a:rPr lang="fr-FR" smtClean="0"/>
              <a:t>Le litige - accroche - Mireille Laborie</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1EAF53-D794-4EA2-88DE-93C46689EA68}" type="datetime1">
              <a:rPr lang="fr-FR" smtClean="0"/>
              <a:t>21/02/2012</a:t>
            </a:fld>
            <a:endParaRPr lang="fr-BE"/>
          </a:p>
        </p:txBody>
      </p:sp>
      <p:sp>
        <p:nvSpPr>
          <p:cNvPr id="3" name="Espace réservé du pied de page 2"/>
          <p:cNvSpPr>
            <a:spLocks noGrp="1"/>
          </p:cNvSpPr>
          <p:nvPr>
            <p:ph type="ftr" sz="quarter" idx="11"/>
          </p:nvPr>
        </p:nvSpPr>
        <p:spPr/>
        <p:txBody>
          <a:bodyPr/>
          <a:lstStyle/>
          <a:p>
            <a:r>
              <a:rPr lang="fr-FR" smtClean="0"/>
              <a:t>Le litige - accroche - Mireille Laborie</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252354D-AB0A-45C1-930C-D28C8A6CE143}" type="datetime1">
              <a:rPr lang="fr-FR" smtClean="0"/>
              <a:t>21/02/2012</a:t>
            </a:fld>
            <a:endParaRPr lang="fr-BE"/>
          </a:p>
        </p:txBody>
      </p:sp>
      <p:sp>
        <p:nvSpPr>
          <p:cNvPr id="6" name="Espace réservé du pied de page 5"/>
          <p:cNvSpPr>
            <a:spLocks noGrp="1"/>
          </p:cNvSpPr>
          <p:nvPr>
            <p:ph type="ftr" sz="quarter" idx="11"/>
          </p:nvPr>
        </p:nvSpPr>
        <p:spPr/>
        <p:txBody>
          <a:bodyPr/>
          <a:lstStyle/>
          <a:p>
            <a:r>
              <a:rPr lang="fr-FR" smtClean="0"/>
              <a:t>Le litige - accroche - Mireille Laborie</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6A84D17-9E07-4A04-A1C5-46FECD8D36E2}" type="datetime1">
              <a:rPr lang="fr-FR" smtClean="0"/>
              <a:t>21/02/2012</a:t>
            </a:fld>
            <a:endParaRPr lang="fr-BE"/>
          </a:p>
        </p:txBody>
      </p:sp>
      <p:sp>
        <p:nvSpPr>
          <p:cNvPr id="6" name="Espace réservé du pied de page 5"/>
          <p:cNvSpPr>
            <a:spLocks noGrp="1"/>
          </p:cNvSpPr>
          <p:nvPr>
            <p:ph type="ftr" sz="quarter" idx="11"/>
          </p:nvPr>
        </p:nvSpPr>
        <p:spPr/>
        <p:txBody>
          <a:bodyPr/>
          <a:lstStyle/>
          <a:p>
            <a:r>
              <a:rPr lang="fr-FR" smtClean="0"/>
              <a:t>Le litige - accroche - Mireille Laborie</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C9F16-6963-43C0-9DE8-3120DCC287B7}" type="datetime1">
              <a:rPr lang="fr-FR" smtClean="0"/>
              <a:t>21/02/2012</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Le litige - accroche - Mireille Laborie</a:t>
            </a: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55332" y="532692"/>
            <a:ext cx="3500462" cy="1928826"/>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M. Dubois est allé à nouveau voir son voisin pour lui demander de tailler sa haie qui déborde chez lui. Ce dernier  refuse comme d’habitude et les relations sont de plus en plus tendues. Il envisage de faire appel au juge.</a:t>
            </a:r>
            <a:endParaRPr lang="fr-FR" dirty="0">
              <a:solidFill>
                <a:schemeClr val="tx1"/>
              </a:solidFill>
            </a:endParaRPr>
          </a:p>
        </p:txBody>
      </p:sp>
      <p:sp>
        <p:nvSpPr>
          <p:cNvPr id="5" name="Rectangle à coins arrondis 4"/>
          <p:cNvSpPr/>
          <p:nvPr/>
        </p:nvSpPr>
        <p:spPr>
          <a:xfrm>
            <a:off x="4286248" y="642918"/>
            <a:ext cx="4000528" cy="107157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Excédé par les aboiements du chien de son voisin, Alex est allé à la mairie de son domicile pour se renseigner sur ce qu’il est possible de faire.</a:t>
            </a:r>
            <a:endParaRPr lang="fr-FR" dirty="0">
              <a:solidFill>
                <a:schemeClr val="tx1"/>
              </a:solidFill>
            </a:endParaRPr>
          </a:p>
        </p:txBody>
      </p:sp>
      <p:sp>
        <p:nvSpPr>
          <p:cNvPr id="6" name="Rectangle à coins arrondis 5"/>
          <p:cNvSpPr/>
          <p:nvPr/>
        </p:nvSpPr>
        <p:spPr>
          <a:xfrm>
            <a:off x="928662" y="3071810"/>
            <a:ext cx="4500594" cy="114300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Mathilde, 75 ans est lassée d’entendre les trois filles du voisin de l’appartement du dessus courir sur le plancher. Elle appelle la police municipale. </a:t>
            </a:r>
            <a:endParaRPr lang="fr-FR" dirty="0">
              <a:solidFill>
                <a:schemeClr val="tx1"/>
              </a:solidFill>
            </a:endParaRPr>
          </a:p>
        </p:txBody>
      </p:sp>
      <p:sp>
        <p:nvSpPr>
          <p:cNvPr id="7" name="Rectangle à coins arrondis 6"/>
          <p:cNvSpPr/>
          <p:nvPr/>
        </p:nvSpPr>
        <p:spPr>
          <a:xfrm>
            <a:off x="6500826" y="2285992"/>
            <a:ext cx="2357454" cy="350046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Pour la sixième fois depuis le début du mois, le voisin d’en face organise une soirée. Les précédentes ont été particulièrement bruyantes  et ont duré toute la nuit.</a:t>
            </a:r>
          </a:p>
          <a:p>
            <a:pPr algn="ctr"/>
            <a:r>
              <a:rPr lang="fr-FR" dirty="0" smtClean="0">
                <a:solidFill>
                  <a:schemeClr val="tx1"/>
                </a:solidFill>
              </a:rPr>
              <a:t>Les habitants des pavillons voisins envisagent de faire une pétition.</a:t>
            </a:r>
            <a:endParaRPr lang="fr-FR" dirty="0">
              <a:solidFill>
                <a:schemeClr val="tx1"/>
              </a:solidFill>
            </a:endParaRPr>
          </a:p>
        </p:txBody>
      </p:sp>
      <p:sp>
        <p:nvSpPr>
          <p:cNvPr id="8" name="Rectangle à coins arrondis 7"/>
          <p:cNvSpPr/>
          <p:nvPr/>
        </p:nvSpPr>
        <p:spPr>
          <a:xfrm>
            <a:off x="285720" y="4714884"/>
            <a:ext cx="5929354" cy="92869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Céline est surprise, ses voisins sont venus en délégation lui signaler qu’ils en avaient assez des odeurs de barbecue et de sardines grillées.</a:t>
            </a:r>
            <a:endParaRPr lang="fr-FR" dirty="0">
              <a:solidFill>
                <a:schemeClr val="tx1"/>
              </a:solidFill>
            </a:endParaRPr>
          </a:p>
        </p:txBody>
      </p:sp>
      <p:sp>
        <p:nvSpPr>
          <p:cNvPr id="9" name="Rectangle 8"/>
          <p:cNvSpPr/>
          <p:nvPr/>
        </p:nvSpPr>
        <p:spPr>
          <a:xfrm>
            <a:off x="357158" y="5572140"/>
            <a:ext cx="8358246" cy="1071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rPr>
              <a:t>LES CONFLITS DE VOISINAGE</a:t>
            </a:r>
            <a:endParaRPr lang="fr-FR" sz="3200" b="1" dirty="0">
              <a:solidFill>
                <a:schemeClr val="tx1"/>
              </a:solidFill>
            </a:endParaRPr>
          </a:p>
        </p:txBody>
      </p:sp>
      <p:sp>
        <p:nvSpPr>
          <p:cNvPr id="10" name="Espace réservé du numéro de diapositive 9"/>
          <p:cNvSpPr>
            <a:spLocks noGrp="1"/>
          </p:cNvSpPr>
          <p:nvPr>
            <p:ph type="sldNum" sz="quarter" idx="12"/>
          </p:nvPr>
        </p:nvSpPr>
        <p:spPr/>
        <p:txBody>
          <a:bodyPr/>
          <a:lstStyle/>
          <a:p>
            <a:fld id="{CF4668DC-857F-487D-BFFA-8C0CA5037977}" type="slidenum">
              <a:rPr lang="fr-BE" smtClean="0"/>
              <a:pPr/>
              <a:t>1</a:t>
            </a:fld>
            <a:endParaRPr lang="fr-BE"/>
          </a:p>
        </p:txBody>
      </p:sp>
      <p:sp>
        <p:nvSpPr>
          <p:cNvPr id="11" name="Espace réservé du pied de page 10"/>
          <p:cNvSpPr>
            <a:spLocks noGrp="1"/>
          </p:cNvSpPr>
          <p:nvPr>
            <p:ph type="ftr" sz="quarter" idx="11"/>
          </p:nvPr>
        </p:nvSpPr>
        <p:spPr/>
        <p:txBody>
          <a:bodyPr/>
          <a:lstStyle/>
          <a:p>
            <a:r>
              <a:rPr lang="fr-FR" smtClean="0"/>
              <a:t>Le litige - accroche - Mireille Laborie</a:t>
            </a:r>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49608" y="548640"/>
            <a:ext cx="3500462" cy="185738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M. Dubois est allé à nouveau voir son voisin pour lui demander de tailler sa haie qui déborde chez lui. Ce dernier  refuse comme d’habitude et les relations sont de plus en plus tendues. Il envisage de faire appel au juge.</a:t>
            </a:r>
            <a:endParaRPr lang="fr-FR" dirty="0">
              <a:solidFill>
                <a:schemeClr val="tx1"/>
              </a:solidFill>
            </a:endParaRPr>
          </a:p>
        </p:txBody>
      </p:sp>
      <p:sp>
        <p:nvSpPr>
          <p:cNvPr id="5" name="Rectangle à coins arrondis 4"/>
          <p:cNvSpPr/>
          <p:nvPr/>
        </p:nvSpPr>
        <p:spPr>
          <a:xfrm>
            <a:off x="4286248" y="642918"/>
            <a:ext cx="4000528" cy="107157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Excédé par les aboiements du chien de son voisin, Alex est allé à la mairie de son domicile pour se renseigner sur ce qu’il est possible de faire.</a:t>
            </a:r>
            <a:endParaRPr lang="fr-FR" dirty="0">
              <a:solidFill>
                <a:schemeClr val="tx1"/>
              </a:solidFill>
            </a:endParaRPr>
          </a:p>
        </p:txBody>
      </p:sp>
      <p:sp>
        <p:nvSpPr>
          <p:cNvPr id="6" name="Rectangle à coins arrondis 5"/>
          <p:cNvSpPr/>
          <p:nvPr/>
        </p:nvSpPr>
        <p:spPr>
          <a:xfrm>
            <a:off x="928662" y="3071810"/>
            <a:ext cx="4500594" cy="114300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Mathilde, 75 ans est lassée d’entendre les trois filles du voisin de l’appartement du dessus courir sur le plancher. Elle appelle la police municipale. </a:t>
            </a:r>
            <a:endParaRPr lang="fr-FR" dirty="0">
              <a:solidFill>
                <a:schemeClr val="tx1"/>
              </a:solidFill>
            </a:endParaRPr>
          </a:p>
        </p:txBody>
      </p:sp>
      <p:sp>
        <p:nvSpPr>
          <p:cNvPr id="7" name="Rectangle à coins arrondis 6"/>
          <p:cNvSpPr/>
          <p:nvPr/>
        </p:nvSpPr>
        <p:spPr>
          <a:xfrm>
            <a:off x="6500826" y="2285992"/>
            <a:ext cx="2357454" cy="350046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Pour la sixième fois depuis le début du mois, le voisin d’en face organise une soirée. Les précédentes ont été particulièrement bruyantes  et ont duré toute la nuit.</a:t>
            </a:r>
          </a:p>
          <a:p>
            <a:pPr algn="ctr"/>
            <a:r>
              <a:rPr lang="fr-FR" dirty="0" smtClean="0">
                <a:solidFill>
                  <a:schemeClr val="tx1"/>
                </a:solidFill>
              </a:rPr>
              <a:t>Les habitants des pavillons voisins envisagent de faire une pétition.</a:t>
            </a:r>
            <a:endParaRPr lang="fr-FR" dirty="0">
              <a:solidFill>
                <a:schemeClr val="tx1"/>
              </a:solidFill>
            </a:endParaRPr>
          </a:p>
        </p:txBody>
      </p:sp>
      <p:sp>
        <p:nvSpPr>
          <p:cNvPr id="8" name="Rectangle à coins arrondis 7"/>
          <p:cNvSpPr/>
          <p:nvPr/>
        </p:nvSpPr>
        <p:spPr>
          <a:xfrm>
            <a:off x="285720" y="4714884"/>
            <a:ext cx="5929354" cy="92869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Céline est surprise, ses voisins sont venus en délégation lui signaler qu’ils en avaient assez des odeurs de barbecue et de sardines grillées.</a:t>
            </a:r>
            <a:endParaRPr lang="fr-FR" dirty="0">
              <a:solidFill>
                <a:schemeClr val="tx1"/>
              </a:solidFill>
            </a:endParaRPr>
          </a:p>
        </p:txBody>
      </p:sp>
      <p:sp>
        <p:nvSpPr>
          <p:cNvPr id="9" name="Rectangle 8"/>
          <p:cNvSpPr/>
          <p:nvPr/>
        </p:nvSpPr>
        <p:spPr>
          <a:xfrm>
            <a:off x="357158" y="5572140"/>
            <a:ext cx="8358246" cy="1071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rPr>
              <a:t>LES CONFLITS DE VOISINAGE</a:t>
            </a:r>
            <a:endParaRPr lang="fr-FR" sz="3200" b="1" dirty="0">
              <a:solidFill>
                <a:schemeClr val="tx1"/>
              </a:solidFill>
            </a:endParaRPr>
          </a:p>
        </p:txBody>
      </p:sp>
      <p:sp>
        <p:nvSpPr>
          <p:cNvPr id="11" name="Rectangle 10"/>
          <p:cNvSpPr/>
          <p:nvPr/>
        </p:nvSpPr>
        <p:spPr>
          <a:xfrm>
            <a:off x="421046" y="191450"/>
            <a:ext cx="1799805" cy="3571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Haies, clôtures</a:t>
            </a:r>
            <a:endParaRPr lang="fr-FR" dirty="0">
              <a:solidFill>
                <a:schemeClr val="tx1"/>
              </a:solidFill>
            </a:endParaRPr>
          </a:p>
        </p:txBody>
      </p:sp>
      <p:sp>
        <p:nvSpPr>
          <p:cNvPr id="12" name="Rectangle 11"/>
          <p:cNvSpPr/>
          <p:nvPr/>
        </p:nvSpPr>
        <p:spPr>
          <a:xfrm>
            <a:off x="928662" y="2786058"/>
            <a:ext cx="1764307" cy="35215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Bruits, enfants</a:t>
            </a:r>
            <a:endParaRPr lang="fr-FR" dirty="0">
              <a:solidFill>
                <a:schemeClr val="tx1"/>
              </a:solidFill>
            </a:endParaRPr>
          </a:p>
        </p:txBody>
      </p:sp>
      <p:sp>
        <p:nvSpPr>
          <p:cNvPr id="13" name="Rectangle 12"/>
          <p:cNvSpPr/>
          <p:nvPr/>
        </p:nvSpPr>
        <p:spPr>
          <a:xfrm>
            <a:off x="4143372" y="285728"/>
            <a:ext cx="2071702" cy="35719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Bruits, animaux</a:t>
            </a:r>
            <a:endParaRPr lang="fr-FR" dirty="0">
              <a:solidFill>
                <a:schemeClr val="tx1"/>
              </a:solidFill>
            </a:endParaRPr>
          </a:p>
        </p:txBody>
      </p:sp>
      <p:sp>
        <p:nvSpPr>
          <p:cNvPr id="14" name="Rectangle 13"/>
          <p:cNvSpPr/>
          <p:nvPr/>
        </p:nvSpPr>
        <p:spPr>
          <a:xfrm>
            <a:off x="6643702" y="1928802"/>
            <a:ext cx="2005957" cy="38165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Tapage nocturne</a:t>
            </a:r>
            <a:endParaRPr lang="fr-FR" dirty="0">
              <a:solidFill>
                <a:schemeClr val="tx1"/>
              </a:solidFill>
            </a:endParaRPr>
          </a:p>
        </p:txBody>
      </p:sp>
      <p:sp>
        <p:nvSpPr>
          <p:cNvPr id="15" name="Rectangle 14"/>
          <p:cNvSpPr/>
          <p:nvPr/>
        </p:nvSpPr>
        <p:spPr>
          <a:xfrm>
            <a:off x="357158" y="4357694"/>
            <a:ext cx="2403224" cy="416648"/>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Odeurs, feu, fumées</a:t>
            </a:r>
            <a:endParaRPr lang="fr-FR" dirty="0">
              <a:solidFill>
                <a:schemeClr val="tx1"/>
              </a:solidFill>
            </a:endParaRPr>
          </a:p>
        </p:txBody>
      </p:sp>
      <p:sp>
        <p:nvSpPr>
          <p:cNvPr id="16" name="Espace réservé du numéro de diapositive 15"/>
          <p:cNvSpPr>
            <a:spLocks noGrp="1"/>
          </p:cNvSpPr>
          <p:nvPr>
            <p:ph type="sldNum" sz="quarter" idx="12"/>
          </p:nvPr>
        </p:nvSpPr>
        <p:spPr/>
        <p:txBody>
          <a:bodyPr/>
          <a:lstStyle/>
          <a:p>
            <a:fld id="{CF4668DC-857F-487D-BFFA-8C0CA5037977}" type="slidenum">
              <a:rPr lang="fr-BE" smtClean="0"/>
              <a:pPr/>
              <a:t>2</a:t>
            </a:fld>
            <a:endParaRPr lang="fr-BE"/>
          </a:p>
        </p:txBody>
      </p:sp>
      <p:sp>
        <p:nvSpPr>
          <p:cNvPr id="17" name="Espace réservé du pied de page 16"/>
          <p:cNvSpPr>
            <a:spLocks noGrp="1"/>
          </p:cNvSpPr>
          <p:nvPr>
            <p:ph type="ftr" sz="quarter" idx="11"/>
          </p:nvPr>
        </p:nvSpPr>
        <p:spPr/>
        <p:txBody>
          <a:bodyPr/>
          <a:lstStyle/>
          <a:p>
            <a:r>
              <a:rPr lang="fr-FR" smtClean="0"/>
              <a:t>Le litige - accroche - Mireille Laborie</a:t>
            </a:r>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8" presetClass="emph" presetSubtype="0" fill="hold" grpId="1" nodeType="withEffect">
                                  <p:stCondLst>
                                    <p:cond delay="0"/>
                                  </p:stCondLst>
                                  <p:childTnLst>
                                    <p:animRot by="21600000">
                                      <p:cBhvr>
                                        <p:cTn id="8" dur="2000" fill="hold"/>
                                        <p:tgtEl>
                                          <p:spTgt spid="11"/>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8" presetClass="emph" presetSubtype="0" fill="hold" grpId="1" nodeType="withEffect">
                                  <p:stCondLst>
                                    <p:cond delay="0"/>
                                  </p:stCondLst>
                                  <p:childTnLst>
                                    <p:animRot by="21600000">
                                      <p:cBhvr>
                                        <p:cTn id="14" dur="2000" fill="hold"/>
                                        <p:tgtEl>
                                          <p:spTgt spid="13"/>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8" presetClass="emph" presetSubtype="0" fill="hold" grpId="1" nodeType="withEffect">
                                  <p:stCondLst>
                                    <p:cond delay="0"/>
                                  </p:stCondLst>
                                  <p:childTnLst>
                                    <p:animRot by="21600000">
                                      <p:cBhvr>
                                        <p:cTn id="20" dur="2000" fill="hold"/>
                                        <p:tgtEl>
                                          <p:spTgt spid="12"/>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par>
                          <p:cTn id="25" fill="hold">
                            <p:stCondLst>
                              <p:cond delay="0"/>
                            </p:stCondLst>
                            <p:childTnLst>
                              <p:par>
                                <p:cTn id="26" presetID="8" presetClass="emph" presetSubtype="0" fill="hold" grpId="1" nodeType="afterEffect">
                                  <p:stCondLst>
                                    <p:cond delay="0"/>
                                  </p:stCondLst>
                                  <p:childTnLst>
                                    <p:animRot by="21600000">
                                      <p:cBhvr>
                                        <p:cTn id="27" dur="2000" fill="hold"/>
                                        <p:tgtEl>
                                          <p:spTgt spid="14"/>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childTnLst>
                                </p:cTn>
                              </p:par>
                              <p:par>
                                <p:cTn id="32" presetID="8" presetClass="emph" presetSubtype="0" fill="hold" grpId="1" nodeType="withEffect">
                                  <p:stCondLst>
                                    <p:cond delay="0"/>
                                  </p:stCondLst>
                                  <p:childTnLst>
                                    <p:animRot by="21600000">
                                      <p:cBhvr>
                                        <p:cTn id="33" dur="2000" fill="hold"/>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85720" y="571480"/>
            <a:ext cx="3500462" cy="185738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M. Dubois est allé à nouveau voir son voisin pour lui demander de tailler sa haie qui déborde chez lui. Ce dernier  refuse comme d’habitude et les relations sont de plus en plus tendues. Il envisage de saisir le juge.</a:t>
            </a:r>
            <a:endParaRPr lang="fr-FR" dirty="0">
              <a:solidFill>
                <a:schemeClr val="tx1"/>
              </a:solidFill>
            </a:endParaRPr>
          </a:p>
        </p:txBody>
      </p:sp>
      <p:sp>
        <p:nvSpPr>
          <p:cNvPr id="5" name="Rectangle à coins arrondis 4"/>
          <p:cNvSpPr/>
          <p:nvPr/>
        </p:nvSpPr>
        <p:spPr>
          <a:xfrm>
            <a:off x="4286248" y="642918"/>
            <a:ext cx="4000528" cy="107157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Excédé par les aboiements du chien de son voisin, Alex est allé à la mairie de son domicile pour se renseigner sur ce qu’il est possible de faire.</a:t>
            </a:r>
            <a:endParaRPr lang="fr-FR" dirty="0">
              <a:solidFill>
                <a:schemeClr val="tx1"/>
              </a:solidFill>
            </a:endParaRPr>
          </a:p>
        </p:txBody>
      </p:sp>
      <p:sp>
        <p:nvSpPr>
          <p:cNvPr id="6" name="Rectangle à coins arrondis 5"/>
          <p:cNvSpPr/>
          <p:nvPr/>
        </p:nvSpPr>
        <p:spPr>
          <a:xfrm>
            <a:off x="928662" y="3071810"/>
            <a:ext cx="4500594" cy="114300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Mathilde, 75 ans est lassée d’entendre les trois filles du voisin de l’appartement du dessus courir sur le plancher. Elle appelle la police municipale. </a:t>
            </a:r>
            <a:endParaRPr lang="fr-FR" dirty="0">
              <a:solidFill>
                <a:schemeClr val="tx1"/>
              </a:solidFill>
            </a:endParaRPr>
          </a:p>
        </p:txBody>
      </p:sp>
      <p:sp>
        <p:nvSpPr>
          <p:cNvPr id="7" name="Rectangle à coins arrondis 6"/>
          <p:cNvSpPr/>
          <p:nvPr/>
        </p:nvSpPr>
        <p:spPr>
          <a:xfrm>
            <a:off x="6500826" y="2285992"/>
            <a:ext cx="2357454" cy="3500462"/>
          </a:xfrm>
          <a:prstGeom prst="round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Pour la sixième fois depuis le début du mois, le voisin d’en face organise une soirée. Les précédentes ont été particulièrement bruyantes  et ont duré toute la nuit.</a:t>
            </a:r>
          </a:p>
          <a:p>
            <a:pPr algn="ctr"/>
            <a:r>
              <a:rPr lang="fr-FR" dirty="0" smtClean="0">
                <a:solidFill>
                  <a:schemeClr val="tx1"/>
                </a:solidFill>
              </a:rPr>
              <a:t>Les habitants des pavillons voisins envisagent de faire une pétition.</a:t>
            </a:r>
            <a:endParaRPr lang="fr-FR" dirty="0">
              <a:solidFill>
                <a:schemeClr val="tx1"/>
              </a:solidFill>
            </a:endParaRPr>
          </a:p>
        </p:txBody>
      </p:sp>
      <p:sp>
        <p:nvSpPr>
          <p:cNvPr id="8" name="Rectangle à coins arrondis 7"/>
          <p:cNvSpPr/>
          <p:nvPr/>
        </p:nvSpPr>
        <p:spPr>
          <a:xfrm>
            <a:off x="285720" y="4714884"/>
            <a:ext cx="5929354" cy="928694"/>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Céline est surprise, ses voisins sont venus en délégation lui signaler qu’ils en avaient assez des odeurs de barbecue et de sardines grillées.</a:t>
            </a:r>
            <a:endParaRPr lang="fr-FR" dirty="0">
              <a:solidFill>
                <a:schemeClr val="tx1"/>
              </a:solidFill>
            </a:endParaRPr>
          </a:p>
        </p:txBody>
      </p:sp>
      <p:sp>
        <p:nvSpPr>
          <p:cNvPr id="9" name="Rectangle 8"/>
          <p:cNvSpPr/>
          <p:nvPr/>
        </p:nvSpPr>
        <p:spPr>
          <a:xfrm>
            <a:off x="357158" y="5572140"/>
            <a:ext cx="8358246" cy="1071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1"/>
                </a:solidFill>
              </a:rPr>
              <a:t>LES CONFLITS DE VOISINAGE</a:t>
            </a:r>
            <a:endParaRPr lang="fr-FR" sz="3200" b="1" dirty="0">
              <a:solidFill>
                <a:schemeClr val="tx1"/>
              </a:solidFill>
            </a:endParaRPr>
          </a:p>
        </p:txBody>
      </p:sp>
      <p:sp>
        <p:nvSpPr>
          <p:cNvPr id="11" name="Rectangle 10"/>
          <p:cNvSpPr/>
          <p:nvPr/>
        </p:nvSpPr>
        <p:spPr>
          <a:xfrm>
            <a:off x="357158" y="214290"/>
            <a:ext cx="1799805" cy="3571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Haies, clôtures</a:t>
            </a:r>
            <a:endParaRPr lang="fr-FR" dirty="0">
              <a:solidFill>
                <a:schemeClr val="tx1"/>
              </a:solidFill>
            </a:endParaRPr>
          </a:p>
        </p:txBody>
      </p:sp>
      <p:sp>
        <p:nvSpPr>
          <p:cNvPr id="12" name="Rectangle 11"/>
          <p:cNvSpPr/>
          <p:nvPr/>
        </p:nvSpPr>
        <p:spPr>
          <a:xfrm>
            <a:off x="928662" y="2786058"/>
            <a:ext cx="1764307" cy="35215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Bruits, enfants</a:t>
            </a:r>
            <a:endParaRPr lang="fr-FR" dirty="0">
              <a:solidFill>
                <a:schemeClr val="tx1"/>
              </a:solidFill>
            </a:endParaRPr>
          </a:p>
        </p:txBody>
      </p:sp>
      <p:sp>
        <p:nvSpPr>
          <p:cNvPr id="13" name="Rectangle 12"/>
          <p:cNvSpPr/>
          <p:nvPr/>
        </p:nvSpPr>
        <p:spPr>
          <a:xfrm>
            <a:off x="4143372" y="285728"/>
            <a:ext cx="2071702" cy="35719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Bruits, animaux</a:t>
            </a:r>
            <a:endParaRPr lang="fr-FR" dirty="0">
              <a:solidFill>
                <a:schemeClr val="tx1"/>
              </a:solidFill>
            </a:endParaRPr>
          </a:p>
        </p:txBody>
      </p:sp>
      <p:sp>
        <p:nvSpPr>
          <p:cNvPr id="14" name="Rectangle 13"/>
          <p:cNvSpPr/>
          <p:nvPr/>
        </p:nvSpPr>
        <p:spPr>
          <a:xfrm>
            <a:off x="6643702" y="1928802"/>
            <a:ext cx="2005957" cy="38165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Tapage nocturne</a:t>
            </a:r>
            <a:endParaRPr lang="fr-FR" dirty="0">
              <a:solidFill>
                <a:schemeClr val="tx1"/>
              </a:solidFill>
            </a:endParaRPr>
          </a:p>
        </p:txBody>
      </p:sp>
      <p:sp>
        <p:nvSpPr>
          <p:cNvPr id="15" name="Rectangle 14"/>
          <p:cNvSpPr/>
          <p:nvPr/>
        </p:nvSpPr>
        <p:spPr>
          <a:xfrm>
            <a:off x="357158" y="4357694"/>
            <a:ext cx="2403224" cy="416648"/>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Odeurs, feu, fumées</a:t>
            </a:r>
            <a:endParaRPr lang="fr-FR" dirty="0">
              <a:solidFill>
                <a:schemeClr val="tx1"/>
              </a:solidFill>
            </a:endParaRPr>
          </a:p>
        </p:txBody>
      </p:sp>
      <p:sp>
        <p:nvSpPr>
          <p:cNvPr id="16" name="Ellipse 15"/>
          <p:cNvSpPr/>
          <p:nvPr/>
        </p:nvSpPr>
        <p:spPr>
          <a:xfrm>
            <a:off x="3214678" y="2000240"/>
            <a:ext cx="2357454" cy="42862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Recours au juge</a:t>
            </a:r>
            <a:endParaRPr lang="fr-FR" dirty="0">
              <a:solidFill>
                <a:schemeClr val="tx1"/>
              </a:solidFill>
            </a:endParaRPr>
          </a:p>
        </p:txBody>
      </p:sp>
      <p:sp>
        <p:nvSpPr>
          <p:cNvPr id="17" name="Ellipse 16"/>
          <p:cNvSpPr/>
          <p:nvPr/>
        </p:nvSpPr>
        <p:spPr>
          <a:xfrm>
            <a:off x="3714744" y="4000504"/>
            <a:ext cx="2643206" cy="571504"/>
          </a:xfrm>
          <a:prstGeom prst="ellipse">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Recours à la police municipale</a:t>
            </a:r>
            <a:endParaRPr lang="fr-FR" dirty="0">
              <a:solidFill>
                <a:schemeClr val="tx1"/>
              </a:solidFill>
            </a:endParaRPr>
          </a:p>
        </p:txBody>
      </p:sp>
      <p:sp>
        <p:nvSpPr>
          <p:cNvPr id="18" name="Ellipse 17"/>
          <p:cNvSpPr/>
          <p:nvPr/>
        </p:nvSpPr>
        <p:spPr>
          <a:xfrm>
            <a:off x="6715140" y="142852"/>
            <a:ext cx="2214578" cy="500066"/>
          </a:xfrm>
          <a:prstGeom prst="ellipse">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Recours à la mairie</a:t>
            </a:r>
            <a:endParaRPr lang="fr-FR" dirty="0">
              <a:solidFill>
                <a:schemeClr val="tx1"/>
              </a:solidFill>
            </a:endParaRPr>
          </a:p>
        </p:txBody>
      </p:sp>
      <p:sp>
        <p:nvSpPr>
          <p:cNvPr id="19" name="Ellipse 18"/>
          <p:cNvSpPr/>
          <p:nvPr/>
        </p:nvSpPr>
        <p:spPr>
          <a:xfrm>
            <a:off x="7429520" y="5786454"/>
            <a:ext cx="1500198" cy="428628"/>
          </a:xfrm>
          <a:prstGeom prst="ellipse">
            <a:avLst/>
          </a:prstGeom>
          <a:solidFill>
            <a:schemeClr val="accent3">
              <a:lumMod val="60000"/>
              <a:lumOff val="4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Pétition</a:t>
            </a:r>
            <a:endParaRPr lang="fr-FR" dirty="0">
              <a:solidFill>
                <a:schemeClr val="tx1"/>
              </a:solidFill>
            </a:endParaRPr>
          </a:p>
        </p:txBody>
      </p:sp>
      <p:sp>
        <p:nvSpPr>
          <p:cNvPr id="20" name="Ellipse 19"/>
          <p:cNvSpPr/>
          <p:nvPr/>
        </p:nvSpPr>
        <p:spPr>
          <a:xfrm>
            <a:off x="285720" y="5429264"/>
            <a:ext cx="2214578" cy="428628"/>
          </a:xfrm>
          <a:prstGeom prst="ellipse">
            <a:avLst/>
          </a:prstGeom>
          <a:solidFill>
            <a:schemeClr val="accent4">
              <a:lumMod val="60000"/>
              <a:lumOff val="4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Discussion</a:t>
            </a:r>
            <a:endParaRPr lang="fr-FR" dirty="0">
              <a:solidFill>
                <a:schemeClr val="tx1"/>
              </a:solidFill>
            </a:endParaRPr>
          </a:p>
        </p:txBody>
      </p:sp>
      <p:sp>
        <p:nvSpPr>
          <p:cNvPr id="21" name="Espace réservé du numéro de diapositive 20"/>
          <p:cNvSpPr>
            <a:spLocks noGrp="1"/>
          </p:cNvSpPr>
          <p:nvPr>
            <p:ph type="sldNum" sz="quarter" idx="12"/>
          </p:nvPr>
        </p:nvSpPr>
        <p:spPr/>
        <p:txBody>
          <a:bodyPr/>
          <a:lstStyle/>
          <a:p>
            <a:fld id="{CF4668DC-857F-487D-BFFA-8C0CA5037977}" type="slidenum">
              <a:rPr lang="fr-BE" smtClean="0"/>
              <a:pPr/>
              <a:t>3</a:t>
            </a:fld>
            <a:endParaRPr lang="fr-BE"/>
          </a:p>
        </p:txBody>
      </p:sp>
      <p:sp>
        <p:nvSpPr>
          <p:cNvPr id="22" name="Espace réservé du pied de page 21"/>
          <p:cNvSpPr>
            <a:spLocks noGrp="1"/>
          </p:cNvSpPr>
          <p:nvPr>
            <p:ph type="ftr" sz="quarter" idx="11"/>
          </p:nvPr>
        </p:nvSpPr>
        <p:spPr/>
        <p:txBody>
          <a:bodyPr/>
          <a:lstStyle/>
          <a:p>
            <a:r>
              <a:rPr lang="fr-FR" smtClean="0"/>
              <a:t>Le litige - accroche - Mireille Laborie</a:t>
            </a:r>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5" presetClass="entr" presetSubtype="10" fill="hold" grpId="1" nodeType="withEffect">
                                  <p:stCondLst>
                                    <p:cond delay="0"/>
                                  </p:stCondLst>
                                  <p:childTnLst>
                                    <p:set>
                                      <p:cBhvr>
                                        <p:cTn id="8" dur="1" fill="hold">
                                          <p:stCondLst>
                                            <p:cond delay="0"/>
                                          </p:stCondLst>
                                        </p:cTn>
                                        <p:tgtEl>
                                          <p:spTgt spid="20"/>
                                        </p:tgtEl>
                                        <p:attrNameLst>
                                          <p:attrName>style.visibility</p:attrName>
                                        </p:attrNameLst>
                                      </p:cBhvr>
                                      <p:to>
                                        <p:strVal val="visible"/>
                                      </p:to>
                                    </p:set>
                                    <p:animEffect transition="in" filter="checkerboard(across)">
                                      <p:cBhvr>
                                        <p:cTn id="9" dur="5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par>
                                <p:cTn id="14" presetID="5" presetClass="entr" presetSubtype="10" fill="hold" grpId="1"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checkerboard(across)">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5" presetClass="entr" presetSubtype="10" fill="hold" grpId="1"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checkerboard(across)">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par>
                                <p:cTn id="28" presetID="5" presetClass="entr" presetSubtype="10" fill="hold" grpId="1"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checkerboard(across)">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5" presetClass="entr" presetSubtype="10" fill="hold" grpId="1" nodeType="with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checkerboard(across)">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591</Words>
  <PresentationFormat>Affichage à l'écran (4:3)</PresentationFormat>
  <Paragraphs>45</Paragraphs>
  <Slides>3</Slides>
  <Notes>3</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Diapositive 1</vt:lpstr>
      <vt:lpstr>Diapositive 2</vt:lpstr>
      <vt:lpstr>Diapositive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mireille</dc:creator>
  <cp:lastModifiedBy>mireille</cp:lastModifiedBy>
  <cp:revision>32</cp:revision>
  <dcterms:created xsi:type="dcterms:W3CDTF">2012-02-14T10:55:42Z</dcterms:created>
  <dcterms:modified xsi:type="dcterms:W3CDTF">2012-02-21T12:33:39Z</dcterms:modified>
</cp:coreProperties>
</file>